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12369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248391894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876783598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691875257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2026185047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87153831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5333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043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0113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9340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68166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81849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B77823-2640-B630-1AD2-99907BAB353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6807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35812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24095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03D90B-2E54-CB1D-B6FE-C57CACC4430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8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7122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7787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B51B4D-D200-1057-C563-B3B1E09C5D5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6442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62043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65749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B4B2BD-2CBC-7C72-3A97-98020A7A97D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18989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60971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59236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4B58B8-CFB8-5100-AA8D-3E5139E5DF7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80244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71861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5704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369709-1F21-73BC-6FBD-1867BF0B860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158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72045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80499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39A7A-3401-D25F-8B24-17E679A5C47E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0095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16382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69730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99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87456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22066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65340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0178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92068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D2C1F-7599-CE00-F64E-2AC0F3F4AE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9972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82297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06341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079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3639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2081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3F12B2-DBD9-44CE-6F1D-48CBA49FC0F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4218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8348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4653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691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848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24112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307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91174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07322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6599F9-CF31-A872-DF27-C26CF4C98D7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946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6922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74182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DBD0D-85C4-98CF-8878-B97DC3143BB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0322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23691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6857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06F4F0-080B-098C-D16A-8B929750A0F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1752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97514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50649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ED3136-A83D-BF40-C8AC-39DDAFEFC8F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738076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229312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5667380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0322091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534920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3760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2520358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9229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10059469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23069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445263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8661827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7352092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6434559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7181717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1664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9017639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1979289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4195065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576176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9115675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943827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1639962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474349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471345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2215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2152823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599378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2786413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1753192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371499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0729289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411178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6583041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0703929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52491092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7313789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3589325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4444918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4894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1826123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9968660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9107392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6541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83729111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0314837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3669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09135861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5603958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9543295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907818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242161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598438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108127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188392981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6566293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92174509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6277566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418243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416825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1169755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7444664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7071043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68361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38779204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187603553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06271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9213854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49567526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9649080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84030" y="1299671"/>
            <a:ext cx="5007767" cy="5171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473876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0449059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Explanation: GPS Data Decoding</a:t>
            </a:r>
            <a:endParaRPr/>
          </a:p>
        </p:txBody>
      </p:sp>
      <p:pic>
        <p:nvPicPr>
          <p:cNvPr id="57012387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8621587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7912" y="2160769"/>
            <a:ext cx="3533774" cy="1104899"/>
          </a:xfrm>
          <a:prstGeom prst="rect">
            <a:avLst/>
          </a:prstGeom>
        </p:spPr>
      </p:pic>
      <p:sp>
        <p:nvSpPr>
          <p:cNvPr id="905687927" name=""/>
          <p:cNvSpPr/>
          <p:nvPr/>
        </p:nvSpPr>
        <p:spPr bwMode="auto">
          <a:xfrm flipH="0" flipV="0">
            <a:off x="393105" y="3730128"/>
            <a:ext cx="9690970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data is received as a continuous serial stream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TinyGPS++ processes and decodes NMEA sentences internally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Continuous decoding is required for reliable Fix detection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6138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467998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Code Explanation: Fix and Freshness Validation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Fix Validation</a:t>
            </a:r>
            <a:endParaRPr/>
          </a:p>
        </p:txBody>
      </p:sp>
      <p:pic>
        <p:nvPicPr>
          <p:cNvPr id="167881740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4074512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32763" y="2182744"/>
            <a:ext cx="2724149" cy="485775"/>
          </a:xfrm>
          <a:prstGeom prst="rect">
            <a:avLst/>
          </a:prstGeom>
        </p:spPr>
      </p:pic>
      <p:sp>
        <p:nvSpPr>
          <p:cNvPr id="941395631" name=""/>
          <p:cNvSpPr/>
          <p:nvPr/>
        </p:nvSpPr>
        <p:spPr bwMode="auto">
          <a:xfrm flipH="0" flipV="0">
            <a:off x="512299" y="2668519"/>
            <a:ext cx="9103350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Determines whether a valid GPS Fix has been achieved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the use of invalid or incomplete positioning data</a:t>
            </a:r>
            <a:endParaRPr/>
          </a:p>
        </p:txBody>
      </p:sp>
      <p:sp>
        <p:nvSpPr>
          <p:cNvPr id="1737041762" name=""/>
          <p:cNvSpPr/>
          <p:nvPr/>
        </p:nvSpPr>
        <p:spPr bwMode="auto">
          <a:xfrm flipH="0" flipV="0">
            <a:off x="371467" y="3961330"/>
            <a:ext cx="444771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Data Freshness(Age)</a:t>
            </a:r>
            <a:endParaRPr/>
          </a:p>
        </p:txBody>
      </p:sp>
      <p:pic>
        <p:nvPicPr>
          <p:cNvPr id="31507570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88081" y="4673481"/>
            <a:ext cx="2431100" cy="409485"/>
          </a:xfrm>
          <a:prstGeom prst="rect">
            <a:avLst/>
          </a:prstGeom>
        </p:spPr>
      </p:pic>
      <p:sp>
        <p:nvSpPr>
          <p:cNvPr id="555385584" name=""/>
          <p:cNvSpPr/>
          <p:nvPr/>
        </p:nvSpPr>
        <p:spPr bwMode="auto">
          <a:xfrm flipH="0" flipV="0">
            <a:off x="617698" y="5375654"/>
            <a:ext cx="8401524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Indicates how recent the GPS position data is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Lower values indicate fresher and more reliable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12420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1872037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/>
          </a:p>
        </p:txBody>
      </p:sp>
      <p:pic>
        <p:nvPicPr>
          <p:cNvPr id="52396328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720844711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22338003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00954761" name=""/>
          <p:cNvSpPr/>
          <p:nvPr/>
        </p:nvSpPr>
        <p:spPr bwMode="auto">
          <a:xfrm flipH="0" flipV="0">
            <a:off x="617698" y="1670778"/>
            <a:ext cx="9858258" cy="43589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GPS lock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Represents freshness of the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position in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Recommended Condition for Use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less than a few seconds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838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25462520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Testing 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system outdoors with clear sky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Fix transition from NO to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Monitor Age and coordinate stability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Fix time and Age values</a:t>
            </a:r>
            <a:endParaRPr/>
          </a:p>
        </p:txBody>
      </p:sp>
      <p:pic>
        <p:nvPicPr>
          <p:cNvPr id="99979574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904536197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47650364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13381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2437240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becomes valid after satellite lock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remains low during stable operation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updates consistently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Typical Observation</a:t>
            </a:r>
            <a:endParaRPr/>
          </a:p>
        </p:txBody>
      </p:sp>
      <p:pic>
        <p:nvPicPr>
          <p:cNvPr id="213623947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470740079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17794830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983561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74906" y="1103831"/>
            <a:ext cx="2447924" cy="2505074"/>
          </a:xfrm>
          <a:prstGeom prst="rect">
            <a:avLst/>
          </a:prstGeom>
        </p:spPr>
      </p:pic>
      <p:pic>
        <p:nvPicPr>
          <p:cNvPr id="12000187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601110" y="4566658"/>
            <a:ext cx="1933574" cy="163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77899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83500052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operation often results in Fix = 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 and clear sky 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must be treated as a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state-based sensor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is mandatory before navigation use</a:t>
            </a:r>
            <a:endParaRPr sz="14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determines positional validity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indicates freshness of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 improves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prevents navigation errors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disciplined GPS usage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42966032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748318036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99404240" name=""/>
          <p:cNvSpPr/>
          <p:nvPr/>
        </p:nvSpPr>
        <p:spPr bwMode="auto">
          <a:xfrm flipH="0" flipV="0">
            <a:off x="617698" y="1499016"/>
            <a:ext cx="986509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914291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59982192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34439" y="765120"/>
            <a:ext cx="11688154" cy="5928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70035802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835398986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530170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37475" y="3550472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7084721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5515353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838539711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1834559431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888412294" name=""/>
          <p:cNvSpPr txBox="1"/>
          <p:nvPr/>
        </p:nvSpPr>
        <p:spPr bwMode="auto">
          <a:xfrm flipH="0" flipV="0">
            <a:off x="558102" y="6212923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864836334" name=""/>
          <p:cNvSpPr txBox="1"/>
          <p:nvPr/>
        </p:nvSpPr>
        <p:spPr bwMode="auto">
          <a:xfrm flipH="0" flipV="0">
            <a:off x="4351745" y="5833431"/>
            <a:ext cx="748937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https://github.com/info-zas/zas-robotics-car-3-encoders-imu-gps/tree/main/01_FoundationProjects/06_Car-3_GPS_Fix_Quality_and_Accuracy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448880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253688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77463786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176428917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84966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96833817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7907877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2996609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610408483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222540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10714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0435517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2" y="1161693"/>
            <a:ext cx="11643644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46982994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0"/>
            <a:ext cx="2037718" cy="549227"/>
          </a:xfrm>
          <a:prstGeom prst="rect">
            <a:avLst/>
          </a:prstGeom>
        </p:spPr>
      </p:pic>
      <p:pic>
        <p:nvPicPr>
          <p:cNvPr id="13650883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5" cy="4551017"/>
          </a:xfrm>
          <a:prstGeom prst="rect">
            <a:avLst/>
          </a:prstGeom>
        </p:spPr>
      </p:pic>
      <p:pic>
        <p:nvPicPr>
          <p:cNvPr id="16331837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4" y="3624840"/>
            <a:ext cx="1772199" cy="2107962"/>
          </a:xfrm>
          <a:prstGeom prst="rect">
            <a:avLst/>
          </a:prstGeom>
        </p:spPr>
      </p:pic>
      <p:sp>
        <p:nvSpPr>
          <p:cNvPr id="680067740" name=""/>
          <p:cNvSpPr/>
          <p:nvPr/>
        </p:nvSpPr>
        <p:spPr bwMode="auto">
          <a:xfrm flipH="0" flipV="0">
            <a:off x="3410326" y="4059252"/>
            <a:ext cx="1655746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394757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13217196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(Mandatory Foundation)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examine how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 before positional data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understand the concept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freshness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evaluate whether GPS data is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usable at a given moment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prevent incorrect navigation decisions caused by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invalid or stale GPS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idea:</a:t>
            </a:r>
            <a:endParaRPr sz="28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coordinates must not be used unless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are confirmed.</a:t>
            </a:r>
            <a:endParaRPr/>
          </a:p>
        </p:txBody>
      </p:sp>
      <p:pic>
        <p:nvPicPr>
          <p:cNvPr id="1038902979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74587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54709274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94929"/>
            <a:ext cx="11023516" cy="57149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condition in which the GPS receiver has successfully computed a valid geographical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latitude and longitude values are valid and usable.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NO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the GPS receiver is still searching for sufficient satellite data.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(milliseconds)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elapsed time since the last valid GPS location update was received.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Accuracy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reliability of the reported GPS position at a given time.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66316327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110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8488968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80" y="1175046"/>
            <a:ext cx="11023517" cy="557256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 Objectives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 GPS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 GPS data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freshness (Age)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behavior such as cold start delay and stability over time</a:t>
            </a:r>
            <a:endParaRPr/>
          </a:p>
        </p:txBody>
      </p:sp>
      <p:pic>
        <p:nvPicPr>
          <p:cNvPr id="27988292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51848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9982455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 b="1" i="0" u="none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meaning and importance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role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determining data freshness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Conditions under which GPS data is reliable are identified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 engineering practice for validating sensor data is reinforced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data validation is applied as a prerequisite for navigation logic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51038893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222922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088248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Setup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Controller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Wiring Note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connected to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 (RX) / D1 (TX)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Disconnect GPS during program upload if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 not keep Serial Monitor open during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time may be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2–5 minutes outdoors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68717057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9316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47962938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Step-by-Step 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and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bytes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Check whether GPS location is valid (Fix status)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Age of the last valid GPS update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Refresh display at fixed intervals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79894086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14</cp:revision>
  <dcterms:created xsi:type="dcterms:W3CDTF">2025-11-29T15:09:33Z</dcterms:created>
  <dcterms:modified xsi:type="dcterms:W3CDTF">2026-01-17T22:57:22Z</dcterms:modified>
</cp:coreProperties>
</file>